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Garet Ultra-Bold" panose="020B0604020202020204" charset="0"/>
      <p:regular r:id="rId17"/>
    </p:embeddedFont>
    <p:embeddedFont>
      <p:font typeface="Montserrat Ultra-Bold" panose="020B0604020202020204" charset="0"/>
      <p:regular r:id="rId18"/>
    </p:embeddedFont>
    <p:embeddedFont>
      <p:font typeface="Montserrat" panose="020B0604020202020204" charset="0"/>
      <p:regular r:id="rId19"/>
    </p:embeddedFont>
    <p:embeddedFont>
      <p:font typeface="Amsterdam Thre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Medium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hyperlink" Target="https://www.facebook.com/FerretodoElCarmen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svg"/><Relationship Id="rId4" Type="http://schemas.openxmlformats.org/officeDocument/2006/relationships/image" Target="../media/image11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15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24508" y="2727635"/>
            <a:ext cx="9038984" cy="205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Ultra-Bold"/>
              </a:rPr>
              <a:t>PLAN DE Marketing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03456" y="5778638"/>
            <a:ext cx="3674144" cy="543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35"/>
              </a:lnSpc>
            </a:pPr>
            <a:r>
              <a:rPr lang="en-US" sz="3589" dirty="0">
                <a:solidFill>
                  <a:srgbClr val="FFFFFF"/>
                </a:solidFill>
                <a:latin typeface="Amsterdam Three"/>
              </a:rPr>
              <a:t>Karel Afón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20388" y="5158897"/>
            <a:ext cx="3447225" cy="25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 dirty="0" err="1">
                <a:solidFill>
                  <a:srgbClr val="FFFFFF"/>
                </a:solidFill>
                <a:latin typeface="Montserrat"/>
              </a:rPr>
              <a:t>Presentado</a:t>
            </a:r>
            <a:r>
              <a:rPr lang="en-US" sz="177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770" dirty="0" err="1">
                <a:solidFill>
                  <a:srgbClr val="FFFFFF"/>
                </a:solidFill>
                <a:latin typeface="Montserrat"/>
              </a:rPr>
              <a:t>por</a:t>
            </a:r>
            <a:r>
              <a:rPr lang="en-US" sz="1770" dirty="0">
                <a:solidFill>
                  <a:srgbClr val="FFFFFF"/>
                </a:solidFill>
                <a:latin typeface="Montserrat"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94335" y="1878839"/>
            <a:ext cx="2499331" cy="3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Ultra-Bold"/>
              </a:rPr>
              <a:t>FERRETODO</a:t>
            </a:r>
          </a:p>
        </p:txBody>
      </p:sp>
      <p:sp>
        <p:nvSpPr>
          <p:cNvPr id="7" name="Freeform 7"/>
          <p:cNvSpPr/>
          <p:nvPr/>
        </p:nvSpPr>
        <p:spPr>
          <a:xfrm>
            <a:off x="7894335" y="809155"/>
            <a:ext cx="2499331" cy="993484"/>
          </a:xfrm>
          <a:custGeom>
            <a:avLst/>
            <a:gdLst/>
            <a:ahLst/>
            <a:cxnLst/>
            <a:rect l="l" t="t" r="r" b="b"/>
            <a:pathLst>
              <a:path w="2499331" h="993484">
                <a:moveTo>
                  <a:pt x="0" y="0"/>
                </a:moveTo>
                <a:lnTo>
                  <a:pt x="2499330" y="0"/>
                </a:lnTo>
                <a:lnTo>
                  <a:pt x="2499330" y="993484"/>
                </a:lnTo>
                <a:lnTo>
                  <a:pt x="0" y="99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559487">
            <a:off x="-371901" y="2745838"/>
            <a:ext cx="9992819" cy="10066027"/>
          </a:xfrm>
          <a:custGeom>
            <a:avLst/>
            <a:gdLst/>
            <a:ahLst/>
            <a:cxnLst/>
            <a:rect l="l" t="t" r="r" b="b"/>
            <a:pathLst>
              <a:path w="9992819" h="10066027">
                <a:moveTo>
                  <a:pt x="0" y="0"/>
                </a:moveTo>
                <a:lnTo>
                  <a:pt x="9992819" y="0"/>
                </a:lnTo>
                <a:lnTo>
                  <a:pt x="9992819" y="10066027"/>
                </a:lnTo>
                <a:lnTo>
                  <a:pt x="0" y="10066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09819" y="4973136"/>
            <a:ext cx="3444247" cy="3364528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23271" r="-2327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52132" y="5295283"/>
            <a:ext cx="11301813" cy="31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¿Cuál es la estrategia que usan para llegarle al mercado? ¿Se alinea con los objetivos del negocio?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Desde el comienzo la empresa solo se ha enfocado en venderle a la localidad sin aplicar un plan de marketing que permita aumentar su mercado. No posee ningún medio para informar de promociones y descuentos. Además, tienen desactualizada la página de Facebook.</a:t>
            </a: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endParaRPr lang="en-US" sz="243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513405" y="-673400"/>
            <a:ext cx="5774595" cy="5816900"/>
          </a:xfrm>
          <a:custGeom>
            <a:avLst/>
            <a:gdLst/>
            <a:ahLst/>
            <a:cxnLst/>
            <a:rect l="l" t="t" r="r" b="b"/>
            <a:pathLst>
              <a:path w="5774595" h="5816900">
                <a:moveTo>
                  <a:pt x="0" y="0"/>
                </a:moveTo>
                <a:lnTo>
                  <a:pt x="5774595" y="0"/>
                </a:lnTo>
                <a:lnTo>
                  <a:pt x="5774595" y="5816900"/>
                </a:lnTo>
                <a:lnTo>
                  <a:pt x="0" y="581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0702" y="5396592"/>
            <a:ext cx="3032175" cy="2961993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t="-1211" b="-121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9007" y="5689966"/>
            <a:ext cx="11301813" cy="235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¿Quién es la competencia real del momento?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·Grandes minoristas y cadenas nacionales</a:t>
            </a: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·Tiendas en línea</a:t>
            </a: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·Grandes almacenes de construcción.</a:t>
            </a: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endParaRPr lang="en-US" sz="243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50553" y="-673400"/>
            <a:ext cx="6437447" cy="6484608"/>
          </a:xfrm>
          <a:custGeom>
            <a:avLst/>
            <a:gdLst/>
            <a:ahLst/>
            <a:cxnLst/>
            <a:rect l="l" t="t" r="r" b="b"/>
            <a:pathLst>
              <a:path w="6437447" h="6484608">
                <a:moveTo>
                  <a:pt x="0" y="0"/>
                </a:moveTo>
                <a:lnTo>
                  <a:pt x="6437447" y="0"/>
                </a:lnTo>
                <a:lnTo>
                  <a:pt x="6437447" y="6484608"/>
                </a:lnTo>
                <a:lnTo>
                  <a:pt x="0" y="648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0702" y="5396592"/>
            <a:ext cx="3032175" cy="2961993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15089" r="-1508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2426" y="5377542"/>
            <a:ext cx="11301813" cy="314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¿La empresa tiene ofertas que atraen al público en general? ¿Les gustaría tener una sección promocional en la web?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Posee descuentos y ofertas, pero solo se les ofrecen a los visitantes y no tienen medios para hacerle llegar la información a los clientes. Sí, está interesado en la sección promocional, pues así tendrán mayor alcance las promociones.</a:t>
            </a: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endParaRPr lang="en-US" sz="243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50553" y="-673400"/>
            <a:ext cx="6437447" cy="6484608"/>
          </a:xfrm>
          <a:custGeom>
            <a:avLst/>
            <a:gdLst/>
            <a:ahLst/>
            <a:cxnLst/>
            <a:rect l="l" t="t" r="r" b="b"/>
            <a:pathLst>
              <a:path w="6437447" h="6484608">
                <a:moveTo>
                  <a:pt x="0" y="0"/>
                </a:moveTo>
                <a:lnTo>
                  <a:pt x="6437447" y="0"/>
                </a:lnTo>
                <a:lnTo>
                  <a:pt x="6437447" y="6484608"/>
                </a:lnTo>
                <a:lnTo>
                  <a:pt x="0" y="648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0702" y="5396592"/>
            <a:ext cx="3032175" cy="2961993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23271" r="-2327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15000" y="5887308"/>
            <a:ext cx="11301813" cy="19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¿Cuáles son los medios físicos (NO digitales) que usan para entregar el producto o brindar el servicio a los clientes? ¿Si hay o NO?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No posee, pero le gustaría tener, aunque sea mediante terceros.</a:t>
            </a: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endParaRPr lang="en-US" sz="243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50553" y="-673400"/>
            <a:ext cx="6437447" cy="6484608"/>
          </a:xfrm>
          <a:custGeom>
            <a:avLst/>
            <a:gdLst/>
            <a:ahLst/>
            <a:cxnLst/>
            <a:rect l="l" t="t" r="r" b="b"/>
            <a:pathLst>
              <a:path w="6437447" h="6484608">
                <a:moveTo>
                  <a:pt x="0" y="0"/>
                </a:moveTo>
                <a:lnTo>
                  <a:pt x="6437447" y="0"/>
                </a:lnTo>
                <a:lnTo>
                  <a:pt x="6437447" y="6484608"/>
                </a:lnTo>
                <a:lnTo>
                  <a:pt x="0" y="648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26106" y="5106525"/>
            <a:ext cx="3626053" cy="3542126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t="-1211" b="-121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0993" y="5689966"/>
            <a:ext cx="11301813" cy="235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¿Quisiera cambiar la apariencia visual que tiene la empresa a nivel de medios digitales? Si o NO. ¿Por qué?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Sí, le gustaría cambiar la apariencia visual y mantener actualizados sus medios digitales.</a:t>
            </a: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endParaRPr lang="en-US" sz="243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50553" y="-673400"/>
            <a:ext cx="6437447" cy="6484608"/>
          </a:xfrm>
          <a:custGeom>
            <a:avLst/>
            <a:gdLst/>
            <a:ahLst/>
            <a:cxnLst/>
            <a:rect l="l" t="t" r="r" b="b"/>
            <a:pathLst>
              <a:path w="6437447" h="6484608">
                <a:moveTo>
                  <a:pt x="0" y="0"/>
                </a:moveTo>
                <a:lnTo>
                  <a:pt x="6437447" y="0"/>
                </a:lnTo>
                <a:lnTo>
                  <a:pt x="6437447" y="6484608"/>
                </a:lnTo>
                <a:lnTo>
                  <a:pt x="0" y="648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0702" y="5396592"/>
            <a:ext cx="3032175" cy="2961993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t="-1211" b="-121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9007" y="5492625"/>
            <a:ext cx="11301813" cy="275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¿De acuerdo al objetivo del negocio, podrían requerir a futuro una aplicación? Explique por qué SI o NO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No, debido a que su mercado meta no lo requiere y la empresa no tiene como objetivo un crecimiento exponencial para competir con las grandes ferreterías.</a:t>
            </a: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endParaRPr lang="en-US" sz="243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50553" y="-673400"/>
            <a:ext cx="6437447" cy="6484608"/>
          </a:xfrm>
          <a:custGeom>
            <a:avLst/>
            <a:gdLst/>
            <a:ahLst/>
            <a:cxnLst/>
            <a:rect l="l" t="t" r="r" b="b"/>
            <a:pathLst>
              <a:path w="6437447" h="6484608">
                <a:moveTo>
                  <a:pt x="0" y="0"/>
                </a:moveTo>
                <a:lnTo>
                  <a:pt x="6437447" y="0"/>
                </a:lnTo>
                <a:lnTo>
                  <a:pt x="6437447" y="6484608"/>
                </a:lnTo>
                <a:lnTo>
                  <a:pt x="0" y="648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3412"/>
            <a:ext cx="7457548" cy="306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Ultra-Bold"/>
              </a:rPr>
              <a:t>INFORMACIÓN DE LA </a:t>
            </a:r>
          </a:p>
          <a:p>
            <a:pPr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Ultra-Bold"/>
              </a:rPr>
              <a:t>EMPRESA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721279"/>
            <a:ext cx="1261485" cy="12614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77123" y="5775190"/>
            <a:ext cx="1261485" cy="126148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7996815"/>
            <a:ext cx="1261485" cy="12614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34872" y="7996815"/>
            <a:ext cx="1261485" cy="126148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5835" y="6134485"/>
            <a:ext cx="279029" cy="382708"/>
          </a:xfrm>
          <a:custGeom>
            <a:avLst/>
            <a:gdLst/>
            <a:ahLst/>
            <a:cxnLst/>
            <a:rect l="l" t="t" r="r" b="b"/>
            <a:pathLst>
              <a:path w="279029" h="382708">
                <a:moveTo>
                  <a:pt x="0" y="0"/>
                </a:moveTo>
                <a:lnTo>
                  <a:pt x="279029" y="0"/>
                </a:lnTo>
                <a:lnTo>
                  <a:pt x="279029" y="382708"/>
                </a:lnTo>
                <a:lnTo>
                  <a:pt x="0" y="382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443020" y="6243058"/>
            <a:ext cx="341504" cy="262647"/>
          </a:xfrm>
          <a:custGeom>
            <a:avLst/>
            <a:gdLst/>
            <a:ahLst/>
            <a:cxnLst/>
            <a:rect l="l" t="t" r="r" b="b"/>
            <a:pathLst>
              <a:path w="341504" h="262647">
                <a:moveTo>
                  <a:pt x="0" y="0"/>
                </a:moveTo>
                <a:lnTo>
                  <a:pt x="341504" y="0"/>
                </a:lnTo>
                <a:lnTo>
                  <a:pt x="341504" y="262647"/>
                </a:lnTo>
                <a:lnTo>
                  <a:pt x="0" y="262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44602" y="8392672"/>
            <a:ext cx="429682" cy="429682"/>
          </a:xfrm>
          <a:custGeom>
            <a:avLst/>
            <a:gdLst/>
            <a:ahLst/>
            <a:cxnLst/>
            <a:rect l="l" t="t" r="r" b="b"/>
            <a:pathLst>
              <a:path w="429682" h="429682">
                <a:moveTo>
                  <a:pt x="0" y="0"/>
                </a:moveTo>
                <a:lnTo>
                  <a:pt x="429681" y="0"/>
                </a:lnTo>
                <a:lnTo>
                  <a:pt x="429681" y="429682"/>
                </a:lnTo>
                <a:lnTo>
                  <a:pt x="0" y="429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376422" y="8466572"/>
            <a:ext cx="378385" cy="321971"/>
          </a:xfrm>
          <a:custGeom>
            <a:avLst/>
            <a:gdLst/>
            <a:ahLst/>
            <a:cxnLst/>
            <a:rect l="l" t="t" r="r" b="b"/>
            <a:pathLst>
              <a:path w="378385" h="321971">
                <a:moveTo>
                  <a:pt x="0" y="0"/>
                </a:moveTo>
                <a:lnTo>
                  <a:pt x="378385" y="0"/>
                </a:lnTo>
                <a:lnTo>
                  <a:pt x="378385" y="321971"/>
                </a:lnTo>
                <a:lnTo>
                  <a:pt x="0" y="3219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767092" y="6296394"/>
            <a:ext cx="520575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(+506) 4081-9250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(+506) 6007-1066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67092" y="5945686"/>
            <a:ext cx="5205756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8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ntserrat Medium"/>
              </a:rPr>
              <a:t>Número de teléfono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15514" y="6485107"/>
            <a:ext cx="520575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contacto@ferretodo.com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18746" y="6021956"/>
            <a:ext cx="5205756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ntserrat Medium"/>
              </a:rPr>
              <a:t>Correo electrónico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7092" y="8729093"/>
            <a:ext cx="520575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usuario1.vs2407.com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73264" y="8571931"/>
            <a:ext cx="520575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 u="sng" dirty="0">
                <a:solidFill>
                  <a:srgbClr val="FF0000"/>
                </a:solidFill>
                <a:latin typeface="Montserrat"/>
              </a:rPr>
              <a:t>https://www.facebook.com/FerretodoElCarmen/ </a:t>
            </a:r>
            <a:endParaRPr lang="en-US" sz="2100" u="sng" dirty="0">
              <a:solidFill>
                <a:srgbClr val="FF0000"/>
              </a:solidFill>
              <a:latin typeface="Montserrat"/>
              <a:hlinkClick r:id="rId11" tooltip="https://www.facebook.com/FerretodoElCarmen/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767092" y="8221222"/>
            <a:ext cx="5205756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ntserrat Medium"/>
              </a:rPr>
              <a:t>Sitio web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73264" y="8221222"/>
            <a:ext cx="5205756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Montserrat Medium"/>
              </a:rPr>
              <a:t>Redes sociales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754422" y="-3153513"/>
            <a:ext cx="10517029" cy="11698368"/>
            <a:chOff x="687070" y="247650"/>
            <a:chExt cx="11148060" cy="12400280"/>
          </a:xfrm>
        </p:grpSpPr>
        <p:sp>
          <p:nvSpPr>
            <p:cNvPr id="3" name="Freeform 3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2"/>
              <a:stretch>
                <a:fillRect l="-44561" t="-2044" r="-31261" b="204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647499" y="2852958"/>
            <a:ext cx="7762760" cy="200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</a:pPr>
            <a:r>
              <a:rPr lang="en-US" sz="7000" u="none">
                <a:solidFill>
                  <a:srgbClr val="FFFFFF"/>
                </a:solidFill>
                <a:latin typeface="Garet Ultra-Bold"/>
              </a:rPr>
              <a:t>OBJETIVOS DE LA CAMPAÑA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47499" y="5263358"/>
            <a:ext cx="7762760" cy="221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8"/>
              </a:lnSpc>
            </a:pPr>
            <a:r>
              <a:rPr lang="en-US" sz="2200">
                <a:solidFill>
                  <a:srgbClr val="F4F8FF"/>
                </a:solidFill>
                <a:latin typeface="Montserrat"/>
              </a:rPr>
              <a:t>El objetivo de la campaña es aumentar la visibilidad local de la ferretería, promover la fidelización de los clientes y generar comentarios positivos sobre el buen servicio y variedad de productos del local. Esto, mediante el buen manejo de las redes sociales y la creación de un sitio web.</a:t>
            </a:r>
          </a:p>
        </p:txBody>
      </p:sp>
      <p:sp>
        <p:nvSpPr>
          <p:cNvPr id="6" name="Freeform 6"/>
          <p:cNvSpPr/>
          <p:nvPr/>
        </p:nvSpPr>
        <p:spPr>
          <a:xfrm rot="9721169">
            <a:off x="-295359" y="4054822"/>
            <a:ext cx="8345599" cy="8406739"/>
          </a:xfrm>
          <a:custGeom>
            <a:avLst/>
            <a:gdLst/>
            <a:ahLst/>
            <a:cxnLst/>
            <a:rect l="l" t="t" r="r" b="b"/>
            <a:pathLst>
              <a:path w="8345599" h="8406739">
                <a:moveTo>
                  <a:pt x="0" y="0"/>
                </a:moveTo>
                <a:lnTo>
                  <a:pt x="8345599" y="0"/>
                </a:lnTo>
                <a:lnTo>
                  <a:pt x="8345599" y="8406739"/>
                </a:lnTo>
                <a:lnTo>
                  <a:pt x="0" y="8406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6419" y="3849434"/>
            <a:ext cx="188930" cy="1250610"/>
            <a:chOff x="0" y="0"/>
            <a:chExt cx="251907" cy="1667480"/>
          </a:xfrm>
        </p:grpSpPr>
        <p:sp>
          <p:nvSpPr>
            <p:cNvPr id="3" name="AutoShape 3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4" name="Group 4"/>
            <p:cNvGrpSpPr/>
            <p:nvPr/>
          </p:nvGrpSpPr>
          <p:grpSpPr>
            <a:xfrm>
              <a:off x="0" y="1415573"/>
              <a:ext cx="251907" cy="25190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3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7059638" y="3849434"/>
            <a:ext cx="188930" cy="1250610"/>
            <a:chOff x="0" y="0"/>
            <a:chExt cx="251907" cy="1667480"/>
          </a:xfrm>
        </p:grpSpPr>
        <p:sp>
          <p:nvSpPr>
            <p:cNvPr id="8" name="AutoShape 8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0" y="1415573"/>
              <a:ext cx="251907" cy="25190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3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1036271" y="3896941"/>
            <a:ext cx="188930" cy="1250610"/>
            <a:chOff x="0" y="0"/>
            <a:chExt cx="251907" cy="1667480"/>
          </a:xfrm>
        </p:grpSpPr>
        <p:sp>
          <p:nvSpPr>
            <p:cNvPr id="13" name="AutoShape 13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0" y="1415573"/>
              <a:ext cx="251907" cy="25190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3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5332775" y="4020017"/>
            <a:ext cx="188930" cy="1250610"/>
            <a:chOff x="0" y="0"/>
            <a:chExt cx="251907" cy="1667480"/>
          </a:xfrm>
        </p:grpSpPr>
        <p:sp>
          <p:nvSpPr>
            <p:cNvPr id="18" name="AutoShape 18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grpSp>
          <p:nvGrpSpPr>
            <p:cNvPr id="19" name="Group 19"/>
            <p:cNvGrpSpPr/>
            <p:nvPr/>
          </p:nvGrpSpPr>
          <p:grpSpPr>
            <a:xfrm>
              <a:off x="0" y="1415573"/>
              <a:ext cx="251907" cy="25190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3"/>
                  </a:lnSpc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15158786" y="5623052"/>
            <a:ext cx="536908" cy="738248"/>
          </a:xfrm>
          <a:custGeom>
            <a:avLst/>
            <a:gdLst/>
            <a:ahLst/>
            <a:cxnLst/>
            <a:rect l="l" t="t" r="r" b="b"/>
            <a:pathLst>
              <a:path w="536908" h="738248">
                <a:moveTo>
                  <a:pt x="0" y="0"/>
                </a:moveTo>
                <a:lnTo>
                  <a:pt x="536908" y="0"/>
                </a:lnTo>
                <a:lnTo>
                  <a:pt x="536908" y="738248"/>
                </a:lnTo>
                <a:lnTo>
                  <a:pt x="0" y="73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822164" y="5499976"/>
            <a:ext cx="617145" cy="914905"/>
          </a:xfrm>
          <a:custGeom>
            <a:avLst/>
            <a:gdLst/>
            <a:ahLst/>
            <a:cxnLst/>
            <a:rect l="l" t="t" r="r" b="b"/>
            <a:pathLst>
              <a:path w="617145" h="914905">
                <a:moveTo>
                  <a:pt x="0" y="0"/>
                </a:moveTo>
                <a:lnTo>
                  <a:pt x="617145" y="0"/>
                </a:lnTo>
                <a:lnTo>
                  <a:pt x="617145" y="914906"/>
                </a:lnTo>
                <a:lnTo>
                  <a:pt x="0" y="914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395604" y="5452469"/>
            <a:ext cx="908831" cy="908831"/>
          </a:xfrm>
          <a:custGeom>
            <a:avLst/>
            <a:gdLst/>
            <a:ahLst/>
            <a:cxnLst/>
            <a:rect l="l" t="t" r="r" b="b"/>
            <a:pathLst>
              <a:path w="908831" h="908831">
                <a:moveTo>
                  <a:pt x="0" y="0"/>
                </a:moveTo>
                <a:lnTo>
                  <a:pt x="908831" y="0"/>
                </a:lnTo>
                <a:lnTo>
                  <a:pt x="908831" y="908831"/>
                </a:lnTo>
                <a:lnTo>
                  <a:pt x="0" y="908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632536" y="5452469"/>
            <a:ext cx="1043134" cy="908831"/>
          </a:xfrm>
          <a:custGeom>
            <a:avLst/>
            <a:gdLst/>
            <a:ahLst/>
            <a:cxnLst/>
            <a:rect l="l" t="t" r="r" b="b"/>
            <a:pathLst>
              <a:path w="1043134" h="908831">
                <a:moveTo>
                  <a:pt x="0" y="0"/>
                </a:moveTo>
                <a:lnTo>
                  <a:pt x="1043134" y="0"/>
                </a:lnTo>
                <a:lnTo>
                  <a:pt x="1043134" y="908831"/>
                </a:lnTo>
                <a:lnTo>
                  <a:pt x="0" y="908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906374" y="1190301"/>
            <a:ext cx="6475253" cy="89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50"/>
              </a:lnSpc>
              <a:spcBef>
                <a:spcPct val="0"/>
              </a:spcBef>
            </a:pPr>
            <a:r>
              <a:rPr lang="en-US" sz="7000" u="none">
                <a:solidFill>
                  <a:srgbClr val="FFFFFF"/>
                </a:solidFill>
                <a:latin typeface="Garet Ultra-Bold"/>
              </a:rPr>
              <a:t>MARCA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13090" y="2448740"/>
            <a:ext cx="9861820" cy="96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5"/>
              </a:lnSpc>
              <a:spcBef>
                <a:spcPct val="0"/>
              </a:spcBef>
            </a:pPr>
            <a:r>
              <a:rPr lang="en-US" sz="2199" u="none">
                <a:solidFill>
                  <a:srgbClr val="F4F8FF"/>
                </a:solidFill>
                <a:latin typeface="Montserrat"/>
              </a:rPr>
              <a:t>Teniendo en cuenta los usuarios identificados, hemos elegido estos atributos de identidad de marca que proyectarán todos materiales promocionales de la campaña.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84699" y="6847075"/>
            <a:ext cx="3047477" cy="16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>
                <a:solidFill>
                  <a:srgbClr val="FFFFFF"/>
                </a:solidFill>
                <a:latin typeface="Garet Ultra-Bold"/>
              </a:rPr>
              <a:t>Enfoque Residencial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37052" y="6861117"/>
            <a:ext cx="2787369" cy="16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>
                <a:solidFill>
                  <a:srgbClr val="FFFFFF"/>
                </a:solidFill>
                <a:latin typeface="Garet Ultra-Bold"/>
              </a:rPr>
              <a:t>Calidez y Acogida: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9156" y="6847075"/>
            <a:ext cx="4083457" cy="16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>
                <a:solidFill>
                  <a:srgbClr val="FFFFFF"/>
                </a:solidFill>
                <a:latin typeface="Garet Ultra-Bold"/>
              </a:rPr>
              <a:t>Versatilidad y Variedad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29296" y="6847075"/>
            <a:ext cx="3995888" cy="16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>
                <a:solidFill>
                  <a:srgbClr val="FFFFFF"/>
                </a:solidFill>
                <a:latin typeface="Garet Ultra-Bold"/>
              </a:rPr>
              <a:t>Construcción y Renovación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9923" y="7335797"/>
            <a:ext cx="3300192" cy="192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49"/>
              </a:lnSpc>
            </a:pPr>
            <a:r>
              <a:rPr lang="en-US" sz="1606" spc="28">
                <a:solidFill>
                  <a:srgbClr val="FFFFFF"/>
                </a:solidFill>
                <a:latin typeface="Montserrat Medium"/>
              </a:rPr>
              <a:t>La variedad de herramientas en el logo sugiere un amplio catálogo de productos. Se representó de manera artística y estilizada para evitar que el diseño se volviera demasiado complejo.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82185" y="7335797"/>
            <a:ext cx="3652505" cy="19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85"/>
              </a:lnSpc>
            </a:pPr>
            <a:r>
              <a:rPr lang="en-US" sz="1560" spc="28">
                <a:solidFill>
                  <a:srgbClr val="FFFFFF"/>
                </a:solidFill>
                <a:latin typeface="Montserrat Medium"/>
              </a:rPr>
              <a:t>La inclusión de la casa en el logo sugiere un enfoque especializado en productos y herramientas para el hogar. Esto para atraer a clientes que buscan soluciones para proyectos domésticos y de bricolaje.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53199" y="7349840"/>
            <a:ext cx="2755075" cy="84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93"/>
              </a:lnSpc>
            </a:pPr>
            <a:r>
              <a:rPr lang="en-US" sz="1638" spc="29">
                <a:solidFill>
                  <a:srgbClr val="FFFFFF"/>
                </a:solidFill>
                <a:latin typeface="Montserrat Medium"/>
              </a:rPr>
              <a:t>Una casa puede evocar sentimientos de calidez y comodidad.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65636" y="7335797"/>
            <a:ext cx="4123208" cy="175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29"/>
              </a:lnSpc>
            </a:pPr>
            <a:r>
              <a:rPr lang="en-US" sz="1664" spc="29">
                <a:solidFill>
                  <a:srgbClr val="FFFFFF"/>
                </a:solidFill>
                <a:latin typeface="Montserrat Medium"/>
              </a:rPr>
              <a:t>Representa el ámbito de la construcción y la renovación para atraer a los trabajadores independientes o empresas dedicadas a la construcción en la zona.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34690" y="4748606"/>
            <a:ext cx="1476435" cy="1476435"/>
            <a:chOff x="0" y="0"/>
            <a:chExt cx="1968580" cy="19685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68580" cy="1968580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53725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0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686401" y="754000"/>
              <a:ext cx="590486" cy="460579"/>
            </a:xfrm>
            <a:custGeom>
              <a:avLst/>
              <a:gdLst/>
              <a:ahLst/>
              <a:cxnLst/>
              <a:rect l="l" t="t" r="r" b="b"/>
              <a:pathLst>
                <a:path w="590486" h="460579">
                  <a:moveTo>
                    <a:pt x="0" y="0"/>
                  </a:moveTo>
                  <a:lnTo>
                    <a:pt x="590486" y="0"/>
                  </a:lnTo>
                  <a:lnTo>
                    <a:pt x="590486" y="460579"/>
                  </a:lnTo>
                  <a:lnTo>
                    <a:pt x="0" y="460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118186" y="4748606"/>
            <a:ext cx="1476435" cy="1476435"/>
            <a:chOff x="0" y="0"/>
            <a:chExt cx="1968580" cy="19685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968580" cy="196858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53725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0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601850" y="615061"/>
              <a:ext cx="764880" cy="738457"/>
            </a:xfrm>
            <a:custGeom>
              <a:avLst/>
              <a:gdLst/>
              <a:ahLst/>
              <a:cxnLst/>
              <a:rect l="l" t="t" r="r" b="b"/>
              <a:pathLst>
                <a:path w="764880" h="738457">
                  <a:moveTo>
                    <a:pt x="0" y="0"/>
                  </a:moveTo>
                  <a:lnTo>
                    <a:pt x="764880" y="0"/>
                  </a:lnTo>
                  <a:lnTo>
                    <a:pt x="764880" y="738458"/>
                  </a:lnTo>
                  <a:lnTo>
                    <a:pt x="0" y="738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4693379" y="4827742"/>
            <a:ext cx="1476435" cy="1476435"/>
            <a:chOff x="0" y="0"/>
            <a:chExt cx="1968580" cy="196858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968580" cy="1968580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53725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0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732241" y="506695"/>
              <a:ext cx="504099" cy="940044"/>
            </a:xfrm>
            <a:custGeom>
              <a:avLst/>
              <a:gdLst/>
              <a:ahLst/>
              <a:cxnLst/>
              <a:rect l="l" t="t" r="r" b="b"/>
              <a:pathLst>
                <a:path w="504099" h="940044">
                  <a:moveTo>
                    <a:pt x="0" y="0"/>
                  </a:moveTo>
                  <a:lnTo>
                    <a:pt x="504098" y="0"/>
                  </a:lnTo>
                  <a:lnTo>
                    <a:pt x="504098" y="940044"/>
                  </a:lnTo>
                  <a:lnTo>
                    <a:pt x="0" y="940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3236768" y="-578250"/>
            <a:ext cx="5051232" cy="5088237"/>
          </a:xfrm>
          <a:custGeom>
            <a:avLst/>
            <a:gdLst/>
            <a:ahLst/>
            <a:cxnLst/>
            <a:rect l="l" t="t" r="r" b="b"/>
            <a:pathLst>
              <a:path w="5051232" h="5088237">
                <a:moveTo>
                  <a:pt x="0" y="0"/>
                </a:moveTo>
                <a:lnTo>
                  <a:pt x="5051232" y="0"/>
                </a:lnTo>
                <a:lnTo>
                  <a:pt x="5051232" y="5088237"/>
                </a:lnTo>
                <a:lnTo>
                  <a:pt x="0" y="5088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61576" y="6813627"/>
            <a:ext cx="4389656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serrat Ultra-Bold"/>
              </a:rPr>
              <a:t>Sitio web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36768" y="6813627"/>
            <a:ext cx="4389656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serrat Ultra-Bold"/>
              </a:rPr>
              <a:t>Facebook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5693" y="7434137"/>
            <a:ext cx="3561420" cy="192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7"/>
              </a:lnSpc>
            </a:pPr>
            <a:r>
              <a:rPr lang="en-US" sz="1700">
                <a:solidFill>
                  <a:srgbClr val="F4F8FF"/>
                </a:solidFill>
                <a:latin typeface="Montserrat"/>
              </a:rPr>
              <a:t>Destacar las ofertas especiales, nuevos productos y la variedad de servicios que ofrece la ferretería. Incluir la información de contacto, como la dirección de la tienda, el correo y el número de teléfono.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0815" y="6813627"/>
            <a:ext cx="4389656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serrat Ultra-Bold"/>
              </a:rPr>
              <a:t>Instagram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88632" y="7572250"/>
            <a:ext cx="4974022" cy="192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7"/>
              </a:lnSpc>
            </a:pPr>
            <a:r>
              <a:rPr lang="en-US" sz="1700">
                <a:solidFill>
                  <a:srgbClr val="F4F8FF"/>
                </a:solidFill>
                <a:latin typeface="Montserrat"/>
              </a:rPr>
              <a:t>Establecer colaboraciones con otros negocios locales y patrocinar eventos comunitarios. Asociarlo con contratistas, empresas de construcción e incluso participar en ferias locales. Al vincular la marca con eventos y empresas locales, aumentará la visibilidad y se fortalecerán los lazos con la comunidad.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14173" y="7434137"/>
            <a:ext cx="4558551" cy="22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7"/>
              </a:lnSpc>
            </a:pPr>
            <a:r>
              <a:rPr lang="en-US" sz="1700">
                <a:solidFill>
                  <a:srgbClr val="F4F8FF"/>
                </a:solidFill>
                <a:latin typeface="Montserrat"/>
              </a:rPr>
              <a:t>Diseñar y publicar folletos o tarjetas. Incluir cupones, descuentos especiales o información sobre eventos próximos. Además, implementar programas de tarjetas de fidelidad para recompensar a clientes frecuentes. Estos programas no solo fomentan la lealtad, sino que también generan repetición de negocios.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14324" y="3168238"/>
            <a:ext cx="12259352" cy="89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50"/>
              </a:lnSpc>
              <a:spcBef>
                <a:spcPct val="0"/>
              </a:spcBef>
            </a:pPr>
            <a:r>
              <a:rPr lang="en-US" sz="7000" u="none">
                <a:solidFill>
                  <a:srgbClr val="FFFFFF"/>
                </a:solidFill>
                <a:latin typeface="Garet Ultra-Bold"/>
              </a:rPr>
              <a:t>CANALES DE MARKETING</a:t>
            </a:r>
          </a:p>
        </p:txBody>
      </p:sp>
      <p:sp>
        <p:nvSpPr>
          <p:cNvPr id="25" name="Freeform 25"/>
          <p:cNvSpPr/>
          <p:nvPr/>
        </p:nvSpPr>
        <p:spPr>
          <a:xfrm rot="-4286513">
            <a:off x="115195" y="-804331"/>
            <a:ext cx="5180599" cy="5218552"/>
          </a:xfrm>
          <a:custGeom>
            <a:avLst/>
            <a:gdLst/>
            <a:ahLst/>
            <a:cxnLst/>
            <a:rect l="l" t="t" r="r" b="b"/>
            <a:pathLst>
              <a:path w="5180599" h="5218552">
                <a:moveTo>
                  <a:pt x="0" y="0"/>
                </a:moveTo>
                <a:lnTo>
                  <a:pt x="5180600" y="0"/>
                </a:lnTo>
                <a:lnTo>
                  <a:pt x="5180600" y="5218552"/>
                </a:lnTo>
                <a:lnTo>
                  <a:pt x="0" y="5218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0702" y="5396592"/>
            <a:ext cx="3032175" cy="2961993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487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51755" y="5887308"/>
            <a:ext cx="11301813" cy="196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¿Cuál es el producto o servicio clave de la empresa?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Productos relacionados con herramientas y materiales para la construcción, reparación y mantenimiento de edificaciones, así como para proyectos de bricolaje</a:t>
            </a:r>
          </a:p>
        </p:txBody>
      </p:sp>
      <p:sp>
        <p:nvSpPr>
          <p:cNvPr id="6" name="Freeform 6"/>
          <p:cNvSpPr/>
          <p:nvPr/>
        </p:nvSpPr>
        <p:spPr>
          <a:xfrm>
            <a:off x="11850553" y="-673400"/>
            <a:ext cx="6437447" cy="6484608"/>
          </a:xfrm>
          <a:custGeom>
            <a:avLst/>
            <a:gdLst/>
            <a:ahLst/>
            <a:cxnLst/>
            <a:rect l="l" t="t" r="r" b="b"/>
            <a:pathLst>
              <a:path w="6437447" h="6484608">
                <a:moveTo>
                  <a:pt x="0" y="0"/>
                </a:moveTo>
                <a:lnTo>
                  <a:pt x="6437447" y="0"/>
                </a:lnTo>
                <a:lnTo>
                  <a:pt x="6437447" y="6484608"/>
                </a:lnTo>
                <a:lnTo>
                  <a:pt x="0" y="648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0702" y="5396592"/>
            <a:ext cx="3032175" cy="2961993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23133" r="-2313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4706" y="6084649"/>
            <a:ext cx="11301813" cy="156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¿Cuál es el público meta?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El público meta, de la ferretería, se enfoca en la comunidad local; incluye a personas y empresas dentro de su área geográfica. </a:t>
            </a:r>
          </a:p>
        </p:txBody>
      </p:sp>
      <p:sp>
        <p:nvSpPr>
          <p:cNvPr id="6" name="Freeform 6"/>
          <p:cNvSpPr/>
          <p:nvPr/>
        </p:nvSpPr>
        <p:spPr>
          <a:xfrm>
            <a:off x="11850553" y="-673400"/>
            <a:ext cx="6437447" cy="6484608"/>
          </a:xfrm>
          <a:custGeom>
            <a:avLst/>
            <a:gdLst/>
            <a:ahLst/>
            <a:cxnLst/>
            <a:rect l="l" t="t" r="r" b="b"/>
            <a:pathLst>
              <a:path w="6437447" h="6484608">
                <a:moveTo>
                  <a:pt x="0" y="0"/>
                </a:moveTo>
                <a:lnTo>
                  <a:pt x="6437447" y="0"/>
                </a:lnTo>
                <a:lnTo>
                  <a:pt x="6437447" y="6484608"/>
                </a:lnTo>
                <a:lnTo>
                  <a:pt x="0" y="648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74526" y="5092977"/>
            <a:ext cx="3653791" cy="3569221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23133" r="-2313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98713" y="5097942"/>
            <a:ext cx="11301813" cy="354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¿Les gustaría tener un sitio web? (Sí/No). ¿Por qué? ¿Tienen pensando en algún momento tener el sitio web subido en la red?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La empresa está interesada en tener un sitio web subido en la red. Los objetivos de tener un sitio web para la empresa son los siguientes.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 Visibilidad en línea // Canales de comunicación // Promociones y ofertas especiales // Presencia en redes sociales // Credibilidad y profesionalismo // Expansión a nuevos mercados</a:t>
            </a:r>
          </a:p>
        </p:txBody>
      </p:sp>
      <p:sp>
        <p:nvSpPr>
          <p:cNvPr id="6" name="Freeform 6"/>
          <p:cNvSpPr/>
          <p:nvPr/>
        </p:nvSpPr>
        <p:spPr>
          <a:xfrm>
            <a:off x="12427118" y="-673400"/>
            <a:ext cx="5860882" cy="5903818"/>
          </a:xfrm>
          <a:custGeom>
            <a:avLst/>
            <a:gdLst/>
            <a:ahLst/>
            <a:cxnLst/>
            <a:rect l="l" t="t" r="r" b="b"/>
            <a:pathLst>
              <a:path w="5860882" h="5903818">
                <a:moveTo>
                  <a:pt x="0" y="0"/>
                </a:moveTo>
                <a:lnTo>
                  <a:pt x="5860882" y="0"/>
                </a:lnTo>
                <a:lnTo>
                  <a:pt x="5860882" y="5903819"/>
                </a:lnTo>
                <a:lnTo>
                  <a:pt x="0" y="590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0702" y="5396592"/>
            <a:ext cx="3032175" cy="2961993"/>
            <a:chOff x="0" y="0"/>
            <a:chExt cx="4828540" cy="4716780"/>
          </a:xfrm>
        </p:grpSpPr>
        <p:sp>
          <p:nvSpPr>
            <p:cNvPr id="3" name="Freeform 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r="-3017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79085" y="1596072"/>
            <a:ext cx="6475253" cy="97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9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</a:rPr>
              <a:t>ENCUESTA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51755" y="5689966"/>
            <a:ext cx="11301813" cy="235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¿Tienen redes sociales (Sí/No)? ¿Cuáles son las direcciones web de sus redes sociales?</a:t>
            </a:r>
          </a:p>
          <a:p>
            <a:pPr>
              <a:lnSpc>
                <a:spcPts val="3168"/>
              </a:lnSpc>
            </a:pPr>
            <a:endParaRPr lang="en-US" sz="2437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La empresa actualmente solo posee Facebook.</a:t>
            </a:r>
          </a:p>
          <a:p>
            <a:pPr>
              <a:lnSpc>
                <a:spcPts val="3168"/>
              </a:lnSpc>
            </a:pPr>
            <a:r>
              <a:rPr lang="en-US" sz="2437">
                <a:solidFill>
                  <a:srgbClr val="FFFFFF"/>
                </a:solidFill>
                <a:latin typeface="Montserrat"/>
              </a:rPr>
              <a:t>https://www.facebook.com/FerretodoElCarmen/ </a:t>
            </a:r>
          </a:p>
          <a:p>
            <a:pPr marL="0" lvl="0" indent="0" algn="l">
              <a:lnSpc>
                <a:spcPts val="3168"/>
              </a:lnSpc>
              <a:spcBef>
                <a:spcPct val="0"/>
              </a:spcBef>
            </a:pPr>
            <a:endParaRPr lang="en-US" sz="243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50553" y="-673400"/>
            <a:ext cx="6437447" cy="6484608"/>
          </a:xfrm>
          <a:custGeom>
            <a:avLst/>
            <a:gdLst/>
            <a:ahLst/>
            <a:cxnLst/>
            <a:rect l="l" t="t" r="r" b="b"/>
            <a:pathLst>
              <a:path w="6437447" h="6484608">
                <a:moveTo>
                  <a:pt x="0" y="0"/>
                </a:moveTo>
                <a:lnTo>
                  <a:pt x="6437447" y="0"/>
                </a:lnTo>
                <a:lnTo>
                  <a:pt x="6437447" y="6484608"/>
                </a:lnTo>
                <a:lnTo>
                  <a:pt x="0" y="648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851</Words>
  <Application>Microsoft Office PowerPoint</Application>
  <PresentationFormat>Personalizado</PresentationFormat>
  <Paragraphs>79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Garet Ultra-Bold</vt:lpstr>
      <vt:lpstr>Montserrat Ultra-Bold</vt:lpstr>
      <vt:lpstr>Montserrat</vt:lpstr>
      <vt:lpstr>Arial</vt:lpstr>
      <vt:lpstr>Amsterdam Three</vt:lpstr>
      <vt:lpstr>Calibri</vt:lpstr>
      <vt:lpstr>Montserrat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Plan de Marketing de la Empresa Elegante Corporativo Profesional Negro y Rojo</dc:title>
  <cp:lastModifiedBy>ASUS</cp:lastModifiedBy>
  <cp:revision>2</cp:revision>
  <dcterms:created xsi:type="dcterms:W3CDTF">2006-08-16T00:00:00Z</dcterms:created>
  <dcterms:modified xsi:type="dcterms:W3CDTF">2023-11-25T14:44:18Z</dcterms:modified>
  <dc:identifier>DAF1LDGqK34</dc:identifier>
</cp:coreProperties>
</file>